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10.jpeg" ContentType="image/jpeg"/>
  <Override PartName="/ppt/media/image20.png" ContentType="image/png"/>
  <Override PartName="/ppt/media/image18.png" ContentType="image/png"/>
  <Override PartName="/ppt/media/image8.jpeg" ContentType="image/jpeg"/>
  <Override PartName="/ppt/media/image30.png" ContentType="image/png"/>
  <Override PartName="/ppt/media/image7.jpeg" ContentType="image/jpeg"/>
  <Override PartName="/ppt/media/image28.png" ContentType="image/png"/>
  <Override PartName="/ppt/media/image38.jpeg" ContentType="image/jpeg"/>
  <Override PartName="/ppt/media/image5.png" ContentType="image/png"/>
  <Override PartName="/ppt/media/image35.png" ContentType="image/png"/>
  <Override PartName="/ppt/media/image12.png" ContentType="image/png"/>
  <Override PartName="/ppt/media/image13.png" ContentType="image/png"/>
  <Override PartName="/ppt/media/image3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1.png" ContentType="image/png"/>
  <Override PartName="/ppt/media/image9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70000" cy="272880"/>
          </a:xfrm>
          <a:prstGeom prst="rect">
            <a:avLst/>
          </a:prstGeom>
          <a:ln w="0">
            <a:noFill/>
          </a:ln>
        </p:spPr>
      </p:pic>
      <p:pic>
        <p:nvPicPr>
          <p:cNvPr id="1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880" cy="272160"/>
          </a:xfrm>
          <a:prstGeom prst="rect">
            <a:avLst/>
          </a:prstGeom>
          <a:ln w="0">
            <a:noFill/>
          </a:ln>
        </p:spPr>
      </p:pic>
      <p:pic>
        <p:nvPicPr>
          <p:cNvPr id="2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560" cy="27216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1"/>
          <p:cNvSpPr/>
          <p:nvPr/>
        </p:nvSpPr>
        <p:spPr>
          <a:xfrm>
            <a:off x="360" y="6401160"/>
            <a:ext cx="159804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6000"/>
          </a:bodyPr>
          <a:p>
            <a:pPr>
              <a:lnSpc>
                <a:spcPct val="100000"/>
              </a:lnSpc>
            </a:pPr>
            <a:fld id="{D08572EE-9B6F-4576-B9BB-68A412C50F36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400800"/>
            <a:ext cx="1598040" cy="4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100000"/>
              </a:lnSpc>
            </a:pPr>
            <a:fld id="{8F13EE0A-022C-4A5E-A769-A0EC40A3634B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pic>
        <p:nvPicPr>
          <p:cNvPr id="43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70000" cy="272880"/>
          </a:xfrm>
          <a:prstGeom prst="rect">
            <a:avLst/>
          </a:prstGeom>
          <a:ln w="0">
            <a:noFill/>
          </a:ln>
        </p:spPr>
      </p:pic>
      <p:pic>
        <p:nvPicPr>
          <p:cNvPr id="44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880" cy="272160"/>
          </a:xfrm>
          <a:prstGeom prst="rect">
            <a:avLst/>
          </a:prstGeom>
          <a:ln w="0">
            <a:noFill/>
          </a:ln>
        </p:spPr>
      </p:pic>
      <p:pic>
        <p:nvPicPr>
          <p:cNvPr id="45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560" cy="27216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igitalcommons.usu.edu/gradreports/1255" TargetMode="External"/><Relationship Id="rId2" Type="http://schemas.openxmlformats.org/officeDocument/2006/relationships/hyperlink" Target="http://dx.doi.org/10.18637/jss.v028.i05" TargetMode="External"/><Relationship Id="rId3" Type="http://schemas.openxmlformats.org/officeDocument/2006/relationships/hyperlink" Target="https://ggplot2.tidyverse.org/" TargetMode="External"/><Relationship Id="rId4" Type="http://schemas.openxmlformats.org/officeDocument/2006/relationships/hyperlink" Target="https://doi.org/10.21105/joss.01686" TargetMode="External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84640" y="2091960"/>
            <a:ext cx="1102068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534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Yield prediction for Carmen Rosa farm</a:t>
            </a:r>
            <a:endParaRPr b="0" lang="en-US" sz="534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48A9AB-2EA5-4CD2-A0DD-EDE79B2DEAF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731040" y="950760"/>
            <a:ext cx="47278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359"/>
              </a:lnSpc>
            </a:pPr>
            <a:r>
              <a:rPr b="0" lang="en-US" sz="2400" spc="120" strike="noStrike">
                <a:solidFill>
                  <a:srgbClr val="254061"/>
                </a:solidFill>
                <a:latin typeface="Aileron Regular"/>
                <a:ea typeface="DejaVu Sans"/>
              </a:rPr>
              <a:t>Innovation Laboratory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2014920" y="5296320"/>
            <a:ext cx="8159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20"/>
              </a:lnSpc>
            </a:pPr>
            <a:r>
              <a:rPr b="0" lang="en-US" sz="1800" spc="103" strike="noStrike">
                <a:solidFill>
                  <a:srgbClr val="254061"/>
                </a:solidFill>
                <a:latin typeface="Aileron Regular Bold"/>
                <a:ea typeface="DejaVu Sans"/>
              </a:rPr>
              <a:t>Diego Alarcón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ts val="2520"/>
              </a:lnSpc>
            </a:pPr>
            <a:r>
              <a:rPr b="0" lang="en-US" sz="1800" spc="103" strike="noStrike">
                <a:solidFill>
                  <a:srgbClr val="254061"/>
                </a:solidFill>
                <a:latin typeface="Aileron Regular Bold"/>
                <a:ea typeface="DejaVu Sans"/>
              </a:rPr>
              <a:t>diego_alonso.alarcon_diaz@stud-mail.uni-wuerzburg.de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36000" y="6364800"/>
            <a:ext cx="227160" cy="4557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371600" y="862200"/>
            <a:ext cx="9446760" cy="5509440"/>
          </a:xfrm>
          <a:prstGeom prst="rect">
            <a:avLst/>
          </a:prstGeom>
          <a:ln w="0"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93F122B-E50D-414E-B23C-14B19AB9826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NDVI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1481760" y="1211400"/>
            <a:ext cx="5297040" cy="48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4"/>
          <p:cNvSpPr/>
          <p:nvPr/>
        </p:nvSpPr>
        <p:spPr>
          <a:xfrm>
            <a:off x="1587600" y="6508800"/>
            <a:ext cx="8456400" cy="3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*For the fields 'INIAGRAPE ONE 15' and 'SABLE 16', only the years 2018 to 2020 are valid.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*The other data was removed from the data frame to create the machine learning model.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1623600" y="6296760"/>
            <a:ext cx="41274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2: NDVI analysis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phenologycal stage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between years 2016 -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2020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2FAFF89-78B3-4AD1-A39D-4AD46F9274A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57200" y="-137160"/>
            <a:ext cx="114289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– Model parameter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914400" y="2935800"/>
            <a:ext cx="4186800" cy="45612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919440" y="1828800"/>
            <a:ext cx="4618080" cy="456120"/>
          </a:xfrm>
          <a:prstGeom prst="rect">
            <a:avLst/>
          </a:prstGeom>
          <a:ln w="0"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685800" y="1600200"/>
            <a:ext cx="5028120" cy="205632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"/>
          <p:cNvSpPr/>
          <p:nvPr/>
        </p:nvSpPr>
        <p:spPr>
          <a:xfrm>
            <a:off x="6172200" y="1600200"/>
            <a:ext cx="5028120" cy="2056320"/>
          </a:xfrm>
          <a:prstGeom prst="rect">
            <a:avLst/>
          </a:prstGeom>
          <a:noFill/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2851200" y="4114800"/>
            <a:ext cx="6171120" cy="205632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3200400" y="4343400"/>
            <a:ext cx="5375520" cy="45612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6591240" y="2935080"/>
            <a:ext cx="3857760" cy="45612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6592680" y="1828800"/>
            <a:ext cx="4186800" cy="45612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6"/>
          <a:stretch/>
        </p:blipFill>
        <p:spPr>
          <a:xfrm>
            <a:off x="3200400" y="5486400"/>
            <a:ext cx="5649840" cy="50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1F8C795-2984-49CA-B4E3-E19A2762967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371600" y="1143000"/>
            <a:ext cx="3198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7300800" y="1143000"/>
            <a:ext cx="3198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rcRect l="11870" t="19980" r="50595" b="6614"/>
          <a:stretch/>
        </p:blipFill>
        <p:spPr>
          <a:xfrm>
            <a:off x="1245960" y="1600560"/>
            <a:ext cx="4153320" cy="456948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rcRect l="11704" t="19695" r="50761" b="6900"/>
          <a:stretch/>
        </p:blipFill>
        <p:spPr>
          <a:xfrm>
            <a:off x="6883200" y="1600200"/>
            <a:ext cx="4154400" cy="4569840"/>
          </a:xfrm>
          <a:prstGeom prst="rect">
            <a:avLst/>
          </a:prstGeom>
          <a:ln w="0">
            <a:noFill/>
          </a:ln>
        </p:spPr>
      </p:pic>
      <p:sp>
        <p:nvSpPr>
          <p:cNvPr id="155" name="CustomShape 5"/>
          <p:cNvSpPr/>
          <p:nvPr/>
        </p:nvSpPr>
        <p:spPr>
          <a:xfrm>
            <a:off x="4114800" y="6296760"/>
            <a:ext cx="41274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3: Information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machine learning model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generated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600200" y="991080"/>
            <a:ext cx="8456760" cy="563688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918C4A0-3D0C-4EFD-88DB-064D1BAC22C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4582800" y="6548760"/>
            <a:ext cx="41274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4: Rsquared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comparison between RF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and cRF models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produced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A365A09-2AAA-40A8-8E36-82C49790D8B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6261480" y="1628280"/>
            <a:ext cx="5712480" cy="3807360"/>
          </a:xfrm>
          <a:prstGeom prst="rect">
            <a:avLst/>
          </a:prstGeom>
          <a:ln w="0"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216000" y="1627560"/>
            <a:ext cx="5712480" cy="380736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1371600" y="1463040"/>
            <a:ext cx="3198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7296840" y="1463040"/>
            <a:ext cx="3198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4330800" y="5731560"/>
            <a:ext cx="38988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5: RMSE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comparison between RF and cRF mtry cross validation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5EE36F6-9B65-48A7-9C93-604201B02E4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57200" y="-137160"/>
            <a:ext cx="11200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 evaluation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1479600" y="2435040"/>
            <a:ext cx="3198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7480800" y="2435040"/>
            <a:ext cx="3198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6523200" y="3006000"/>
            <a:ext cx="5137920" cy="109620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707040" y="3006000"/>
            <a:ext cx="4936680" cy="1096200"/>
          </a:xfrm>
          <a:prstGeom prst="rect">
            <a:avLst/>
          </a:prstGeom>
          <a:ln w="0">
            <a:noFill/>
          </a:ln>
        </p:spPr>
      </p:pic>
      <p:sp>
        <p:nvSpPr>
          <p:cNvPr id="173" name="CustomShape 5"/>
          <p:cNvSpPr/>
          <p:nvPr/>
        </p:nvSpPr>
        <p:spPr>
          <a:xfrm>
            <a:off x="649800" y="2286000"/>
            <a:ext cx="5028120" cy="187452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6"/>
          <p:cNvSpPr/>
          <p:nvPr/>
        </p:nvSpPr>
        <p:spPr>
          <a:xfrm>
            <a:off x="6472800" y="2286000"/>
            <a:ext cx="5229360" cy="187452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"/>
          <p:cNvSpPr/>
          <p:nvPr/>
        </p:nvSpPr>
        <p:spPr>
          <a:xfrm>
            <a:off x="4114800" y="4572000"/>
            <a:ext cx="38988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6: C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omparison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between RF and cRF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using validation data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382857D-B4F9-4DA8-BE14-32DC8BB855D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rcRect l="0" t="383" r="0" b="3987"/>
          <a:stretch/>
        </p:blipFill>
        <p:spPr>
          <a:xfrm>
            <a:off x="83880" y="1033200"/>
            <a:ext cx="11919600" cy="5366520"/>
          </a:xfrm>
          <a:prstGeom prst="rect">
            <a:avLst/>
          </a:prstGeom>
          <a:ln w="0"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914400" y="6417360"/>
            <a:ext cx="38988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7: Variable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importance Random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Forest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FDABDA4-5E07-45AB-9161-587B5264E00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rcRect l="2461" t="2537" r="0" b="5816"/>
          <a:stretch/>
        </p:blipFill>
        <p:spPr>
          <a:xfrm>
            <a:off x="48600" y="1035000"/>
            <a:ext cx="12133080" cy="5366520"/>
          </a:xfrm>
          <a:prstGeom prst="rect">
            <a:avLst/>
          </a:prstGeom>
          <a:ln w="0">
            <a:noFill/>
          </a:ln>
        </p:spPr>
      </p:pic>
      <p:sp>
        <p:nvSpPr>
          <p:cNvPr id="183" name="CustomShape 3"/>
          <p:cNvSpPr/>
          <p:nvPr/>
        </p:nvSpPr>
        <p:spPr>
          <a:xfrm>
            <a:off x="914400" y="6417360"/>
            <a:ext cx="38988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8: Variable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importance conditional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Random Forest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A1E95FA-E678-4B93-AD62-7E996C0FFD9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1481760" y="1211400"/>
            <a:ext cx="5297040" cy="48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87" name="Table 4"/>
          <p:cNvGraphicFramePr/>
          <p:nvPr/>
        </p:nvGraphicFramePr>
        <p:xfrm>
          <a:off x="1975680" y="1072440"/>
          <a:ext cx="8240400" cy="4759200"/>
        </p:xfrm>
        <a:graphic>
          <a:graphicData uri="http://schemas.openxmlformats.org/drawingml/2006/table">
            <a:tbl>
              <a:tblPr/>
              <a:tblGrid>
                <a:gridCol w="1930320"/>
                <a:gridCol w="2310120"/>
                <a:gridCol w="761760"/>
                <a:gridCol w="1095480"/>
                <a:gridCol w="214308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41357.7977096304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36689.4504366268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35831.9454180071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35798.0735234639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45890.9988594843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47082.2595503199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44344.6312243955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43648.8121403448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42528.3456174134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42693.726853647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36598.9735786702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40690.0046396989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88" name="CustomShape 5"/>
          <p:cNvSpPr/>
          <p:nvPr/>
        </p:nvSpPr>
        <p:spPr>
          <a:xfrm>
            <a:off x="457200" y="724680"/>
            <a:ext cx="36554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589320" y="6172200"/>
            <a:ext cx="306828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2: Data predicted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by the Random Forest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230A5E7-41CA-4F1B-83F0-F64912560F9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1481760" y="1211400"/>
            <a:ext cx="5297040" cy="48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"/>
          <p:cNvSpPr/>
          <p:nvPr/>
        </p:nvSpPr>
        <p:spPr>
          <a:xfrm>
            <a:off x="457200" y="724680"/>
            <a:ext cx="47984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194" name="Table 5"/>
          <p:cNvGraphicFramePr/>
          <p:nvPr/>
        </p:nvGraphicFramePr>
        <p:xfrm>
          <a:off x="1886760" y="1154880"/>
          <a:ext cx="8418240" cy="4759200"/>
        </p:xfrm>
        <a:graphic>
          <a:graphicData uri="http://schemas.openxmlformats.org/drawingml/2006/table">
            <a:tbl>
              <a:tblPr/>
              <a:tblGrid>
                <a:gridCol w="1965600"/>
                <a:gridCol w="2309760"/>
                <a:gridCol w="857160"/>
                <a:gridCol w="1095480"/>
                <a:gridCol w="21906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40630.3478980829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35272.6115914895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35009.3554826691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34895.3375997666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44551.796429587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45011.1310551689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42912.3193929731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42191.3154600087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41554.7408015287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41840.732953901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35848.9520325514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43400.768352273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5" name="CustomShape 6"/>
          <p:cNvSpPr/>
          <p:nvPr/>
        </p:nvSpPr>
        <p:spPr>
          <a:xfrm>
            <a:off x="589320" y="6172200"/>
            <a:ext cx="375408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3: Data predicted by the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conditional Random Forest 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rcRect l="0" t="9957" r="0" b="10030"/>
          <a:stretch/>
        </p:blipFill>
        <p:spPr>
          <a:xfrm>
            <a:off x="1238400" y="1143000"/>
            <a:ext cx="4499280" cy="4799520"/>
          </a:xfrm>
          <a:prstGeom prst="rect">
            <a:avLst/>
          </a:prstGeom>
          <a:ln w="0"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B88BEAA-D628-4DFB-8251-A3610B863BD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Motivation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238400" y="5768280"/>
            <a:ext cx="19620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Carmen Rosa company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rcRect l="0" t="25972" r="0" b="0"/>
          <a:stretch/>
        </p:blipFill>
        <p:spPr>
          <a:xfrm>
            <a:off x="6010920" y="1143000"/>
            <a:ext cx="4854240" cy="479952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6013800" y="5766840"/>
            <a:ext cx="19872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47B0CA-2F0A-4D98-876B-D6866355595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1481760" y="1211400"/>
            <a:ext cx="5297040" cy="48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"/>
          <p:cNvSpPr/>
          <p:nvPr/>
        </p:nvSpPr>
        <p:spPr>
          <a:xfrm>
            <a:off x="952920" y="799920"/>
            <a:ext cx="10285920" cy="218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of Machine Learning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Variables interpretation (RS &amp; Field data)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Yield forecasting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723960" y="3343320"/>
            <a:ext cx="10743120" cy="3020400"/>
          </a:xfrm>
          <a:prstGeom prst="rect">
            <a:avLst/>
          </a:prstGeom>
          <a:ln w="0">
            <a:noFill/>
          </a:ln>
        </p:spPr>
      </p:pic>
      <p:sp>
        <p:nvSpPr>
          <p:cNvPr id="201" name="CustomShape 5"/>
          <p:cNvSpPr/>
          <p:nvPr/>
        </p:nvSpPr>
        <p:spPr>
          <a:xfrm>
            <a:off x="700200" y="6184800"/>
            <a:ext cx="18144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5FFDD48-F529-4ECE-BDC8-38130EEBF6F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Conclusions and possible improvements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1481760" y="1211400"/>
            <a:ext cx="5297040" cy="48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4"/>
          <p:cNvSpPr/>
          <p:nvPr/>
        </p:nvSpPr>
        <p:spPr>
          <a:xfrm>
            <a:off x="609480" y="1458720"/>
            <a:ext cx="10971720" cy="39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 best performance.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Yield forecasting in the next months of February and March.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Remote Sensing data is the important for the model.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Possible improvement with SAR data (Time-Series).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Test if possible regardless of the size of the observations.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E2F80C2-ED47-4DBF-A079-65C3ACE52B8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Bibliography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1481760" y="1211400"/>
            <a:ext cx="5297040" cy="48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4"/>
          <p:cNvSpPr/>
          <p:nvPr/>
        </p:nvSpPr>
        <p:spPr>
          <a:xfrm>
            <a:off x="585720" y="1033200"/>
            <a:ext cx="10842840" cy="49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56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Xia, Rong, "Comparison of Random Forests and Cforest: Variable Importance Measures and Prediction Accuracies" (2009). All Graduate Plan B and other Reports. 1255.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https://digitalcommons.usu.edu/gradreports/1255</a:t>
            </a:r>
            <a:endParaRPr b="0" lang="en-US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Crane-Droesch, Andrew. (2018). Machine learning methods for crop yield prediction and climate change impact assessment in agriculture. Environmental Research Letters. 13. 10.1088/1748-9326/aae159. </a:t>
            </a:r>
            <a:endParaRPr b="0" lang="en-US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Braga, Dieinison &amp; Coelho da Silva, Ticiana &amp; Rocha, Atslands &amp; Coutinho do Rêgo, Luís Gustavo &amp; Pires Magalhaes, Regis &amp; Guerra, Paulo. (2020). Time Series Forecasting to Support Irrigation Management. Journal on Data Semantics. 10. 66-80. </a:t>
            </a:r>
            <a:endParaRPr b="0" lang="en-US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Zhao, Yan &amp; Potgieter, Andries &amp; Zhang, Miao &amp; Wu, Bingfang &amp; Hammer, G.. (2020). remote sensing Predicting Wheat Yield at the Field Scale by Combining High-Resolution Sentinel-2 Satellite Imagery and Crop Modelling. Remote Sensing. 12. 10.3390/rs12061024. </a:t>
            </a:r>
            <a:endParaRPr b="0" lang="en-US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Pantazi, X.E. &amp; Moshou, Dimitrios &amp; Alexandridis, Thomas &amp; Whetton, Rebecca &amp; Mouazen, Abdul. (2016). Wheat yield prediction using machine learning and advanced sensing techniques. Computers and Electronics in Agriculture. 121. 57-65. 10.1016/j.compag.2015.11.018. </a:t>
            </a:r>
            <a:endParaRPr b="0" lang="en-US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Al-Gaadi, K.A. &amp; Hassaballa, Abdalhaleem A. &amp; Tola, Elkamil &amp; Kayad, Ahmed &amp; Madugundu, Rangaswamy &amp; Alblewi, Bander &amp; Assiri, Fahad. (2016). Prediction of Potato Crop Yield Using Precision Agriculture Techniques. PloS one. 11. e0162219. 10.1371/journal.pone.0162219. </a:t>
            </a:r>
            <a:endParaRPr b="0" lang="en-US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Breiman L (2001). Random Forests. Machine Learning, 45(1), 5–32.</a:t>
            </a:r>
            <a:endParaRPr b="0" lang="en-US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Hothorn T, Hornik K, Zeileis A (2006b). Unbiased Recursive Partitioning: A Conditional Inference Framework. Journal of Computational and Graphical Statistics, 15(3), 651–674.</a:t>
            </a:r>
            <a:endParaRPr b="0" lang="en-US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Kuhn, M. (2008). Building Predictive Models in R Using the caret Package. Journal of Statistical Software, 28(5), 1 - 26. doi: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http://dx.doi.org/10.18637/jss.v028.i05</a:t>
            </a:r>
            <a:endParaRPr b="0" lang="en-US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Wickham H (2016). ggplot2: Elegant Graphics for Data Analysis. Springer-Verlag New York. ISBN 978-3-319-24277-4,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https://ggplot2.tidyverse.org</a:t>
            </a: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1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Wickham et al., (2019). Welcome to the tidyverse. Journal of Open Source Software, 4(43), 1686,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4"/>
              </a:rPr>
              <a:t>https://doi.org/10.21105/joss.01686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966315-E03B-4B68-9059-173ECAC11DA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950040" y="2210040"/>
            <a:ext cx="1029168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Thanks for your attention!!!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20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https://github.com/diegoalarc/Innovation_laboratory_EAGLE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Questions?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9186DE3-E2EE-4DC2-A11F-89C60D14733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Workflow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748440" y="1621080"/>
            <a:ext cx="5297040" cy="489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Grafik 11" descr="Ein Bild, das Computer, Tisch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48440" y="4068000"/>
            <a:ext cx="1769400" cy="1437120"/>
          </a:xfrm>
          <a:prstGeom prst="rect">
            <a:avLst/>
          </a:prstGeom>
          <a:ln w="0">
            <a:noFill/>
          </a:ln>
        </p:spPr>
      </p:pic>
      <p:pic>
        <p:nvPicPr>
          <p:cNvPr id="99" name="Grafik 13" descr="Ein Bild, das sitzend, Computer, Schild, Monitor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3030480" y="3884760"/>
            <a:ext cx="1767960" cy="1437120"/>
          </a:xfrm>
          <a:prstGeom prst="rect">
            <a:avLst/>
          </a:prstGeom>
          <a:ln w="0">
            <a:noFill/>
          </a:ln>
        </p:spPr>
      </p:pic>
      <p:pic>
        <p:nvPicPr>
          <p:cNvPr id="100" name="Grafik 14" descr=""/>
          <p:cNvPicPr/>
          <p:nvPr/>
        </p:nvPicPr>
        <p:blipFill>
          <a:blip r:embed="rId3"/>
          <a:stretch/>
        </p:blipFill>
        <p:spPr>
          <a:xfrm>
            <a:off x="5316120" y="3884760"/>
            <a:ext cx="1768320" cy="1437120"/>
          </a:xfrm>
          <a:prstGeom prst="rect">
            <a:avLst/>
          </a:prstGeom>
          <a:ln w="0">
            <a:noFill/>
          </a:ln>
        </p:spPr>
      </p:pic>
      <p:pic>
        <p:nvPicPr>
          <p:cNvPr id="101" name="Grafik 15" descr=""/>
          <p:cNvPicPr/>
          <p:nvPr/>
        </p:nvPicPr>
        <p:blipFill>
          <a:blip r:embed="rId4"/>
          <a:stretch/>
        </p:blipFill>
        <p:spPr>
          <a:xfrm>
            <a:off x="10058400" y="3839400"/>
            <a:ext cx="1768320" cy="143712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16" descr=""/>
          <p:cNvPicPr/>
          <p:nvPr/>
        </p:nvPicPr>
        <p:blipFill>
          <a:blip r:embed="rId5"/>
          <a:stretch/>
        </p:blipFill>
        <p:spPr>
          <a:xfrm>
            <a:off x="7700400" y="3839400"/>
            <a:ext cx="1768320" cy="143712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6"/>
          <a:stretch/>
        </p:blipFill>
        <p:spPr>
          <a:xfrm>
            <a:off x="733680" y="1621080"/>
            <a:ext cx="10922760" cy="226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88A693-2652-4F00-A9C3-8DA1FCDDB9B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948960" y="-1407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Area of study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960920" y="753840"/>
            <a:ext cx="8267760" cy="58446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07" name="CustomShape 3"/>
          <p:cNvSpPr/>
          <p:nvPr/>
        </p:nvSpPr>
        <p:spPr>
          <a:xfrm>
            <a:off x="1960920" y="6610680"/>
            <a:ext cx="215388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1: Map Carmen Rosa farm.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8C1C6B5-C948-474F-8946-6C6801115D8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948600" y="-137160"/>
            <a:ext cx="102574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Production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110" name="Table 3"/>
          <p:cNvGraphicFramePr/>
          <p:nvPr/>
        </p:nvGraphicFramePr>
        <p:xfrm>
          <a:off x="609840" y="1297080"/>
          <a:ext cx="10972440" cy="4452840"/>
        </p:xfrm>
        <a:graphic>
          <a:graphicData uri="http://schemas.openxmlformats.org/drawingml/2006/table">
            <a:tbl>
              <a:tblPr/>
              <a:tblGrid>
                <a:gridCol w="1485720"/>
                <a:gridCol w="1790640"/>
                <a:gridCol w="918360"/>
                <a:gridCol w="968400"/>
                <a:gridCol w="968040"/>
                <a:gridCol w="968040"/>
                <a:gridCol w="968400"/>
                <a:gridCol w="968040"/>
                <a:gridCol w="968400"/>
                <a:gridCol w="968760"/>
              </a:tblGrid>
              <a:tr h="2898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Year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13-14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14-15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15-16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16-17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17-18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18-19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19-20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58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Variety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Field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Surface (He)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9.60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38,225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50,364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36,898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37,556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42,209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31,974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37,808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21,401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58,425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41,733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35,366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37,818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27,008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38,151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12,361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50,571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43,396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41,152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47,094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30,372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34,098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9.50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15,321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52,965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35,357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32,043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39,654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27,944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36,523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 99-00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12.20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61,652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48,716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40,552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58,012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48,920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53,385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52,420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64,986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58,127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45,277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57,662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45,585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61,284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52,501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 15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2.90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22,311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53,119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44,983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 14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13,510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48,340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50,073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74,931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6,968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31,768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56,279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46,748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24,633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47,891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26,805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8,551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21,504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36,082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34,794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50,315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8,711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40,520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11" name="CustomShape 4"/>
          <p:cNvSpPr/>
          <p:nvPr/>
        </p:nvSpPr>
        <p:spPr>
          <a:xfrm>
            <a:off x="7700400" y="1143000"/>
            <a:ext cx="3885120" cy="479952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5"/>
          <p:cNvSpPr/>
          <p:nvPr/>
        </p:nvSpPr>
        <p:spPr>
          <a:xfrm>
            <a:off x="565200" y="1143000"/>
            <a:ext cx="4234320" cy="479952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6"/>
          <p:cNvSpPr/>
          <p:nvPr/>
        </p:nvSpPr>
        <p:spPr>
          <a:xfrm>
            <a:off x="589320" y="6172200"/>
            <a:ext cx="261108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1: Data provided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by Carmen Rosa Farm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4517FDA-B81A-4F52-BB06-E6E9ABA873C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948600" y="-137160"/>
            <a:ext cx="102574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Weather station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6546600" y="1402920"/>
            <a:ext cx="4509720" cy="45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84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Evapotranspiration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Humidity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Fields area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Grade day</a:t>
            </a:r>
            <a:endParaRPr b="0" lang="en-US" sz="3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Annual production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600200" y="914760"/>
            <a:ext cx="4227480" cy="563724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1600200" y="6364800"/>
            <a:ext cx="182880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</a:t>
            </a: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C639A72-1962-4D10-B7F6-61769006BF4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48600" y="-137160"/>
            <a:ext cx="102574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GEE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rcRect l="0" t="13268" r="0" b="3337"/>
          <a:stretch/>
        </p:blipFill>
        <p:spPr>
          <a:xfrm>
            <a:off x="152280" y="721800"/>
            <a:ext cx="11885040" cy="5569920"/>
          </a:xfrm>
          <a:prstGeom prst="rect">
            <a:avLst/>
          </a:prstGeom>
          <a:ln w="0">
            <a:noFill/>
          </a:ln>
        </p:spPr>
      </p:pic>
      <p:sp>
        <p:nvSpPr>
          <p:cNvPr id="122" name="TextShape 3"/>
          <p:cNvSpPr txBox="1"/>
          <p:nvPr/>
        </p:nvSpPr>
        <p:spPr>
          <a:xfrm>
            <a:off x="4575600" y="3310200"/>
            <a:ext cx="304596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000" spc="-1" strike="noStrike">
                <a:latin typeface="Arial"/>
              </a:rPr>
              <a:t>Figure 1: Bloom's Cognitive </a:t>
            </a:r>
            <a:r>
              <a:rPr b="0" lang="en-US" sz="1000" spc="-1" strike="noStrike">
                <a:latin typeface="Arial"/>
              </a:rPr>
              <a:t>Domain (Benitez 2012)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152280" y="6291720"/>
            <a:ext cx="2611080" cy="21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Google.com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0F0BD92-DE78-484F-8502-C16D271E266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48600" y="-137160"/>
            <a:ext cx="102574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Index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504080" y="4705200"/>
            <a:ext cx="9182880" cy="91332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3974400" y="1600200"/>
            <a:ext cx="4242240" cy="91368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3517200" y="3200400"/>
            <a:ext cx="5156640" cy="91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0617120" y="61560"/>
            <a:ext cx="1419480" cy="2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44EC90F-FF38-4459-9822-E25A9FA0247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948600" y="-137160"/>
            <a:ext cx="102916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6" strike="noStrike">
                <a:solidFill>
                  <a:srgbClr val="254061"/>
                </a:solidFill>
                <a:latin typeface="Aileron Heavy Bold"/>
                <a:ea typeface="DejaVu Sans"/>
              </a:rPr>
              <a:t>Phenological state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247680" y="1514880"/>
            <a:ext cx="11694240" cy="382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Application>LibreOffice/7.0.2.2$Linux_X86_64 LibreOffice_project/00$Build-2</Application>
  <Words>107</Words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2020-07-30T20:22:47Z</dcterms:created>
  <dc:creator>Kemeng Liu</dc:creator>
  <dc:description/>
  <dc:language>en-US</dc:language>
  <cp:lastModifiedBy>Diego alonso Alarcón Díaz</cp:lastModifiedBy>
  <dcterms:modified xsi:type="dcterms:W3CDTF">2021-01-26T21:00:51Z</dcterms:modified>
  <cp:revision>62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